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pt-BR"/>
    </a:defPPr>
    <a:lvl1pPr marL="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5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18" autoAdjust="0"/>
  </p:normalViewPr>
  <p:slideViewPr>
    <p:cSldViewPr>
      <p:cViewPr>
        <p:scale>
          <a:sx n="271" d="100"/>
          <a:sy n="271" d="100"/>
        </p:scale>
        <p:origin x="-798" y="-72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5763" y="2840569"/>
            <a:ext cx="4371975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12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9728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97586" y="488951"/>
            <a:ext cx="650974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4663" y="488951"/>
            <a:ext cx="1867198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16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973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302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6302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96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4663" y="2844801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89474" y="2844801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64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176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6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5" indent="0">
              <a:buNone/>
              <a:defRPr sz="2000" b="1"/>
            </a:lvl2pPr>
            <a:lvl3pPr marL="914330" indent="0">
              <a:buNone/>
              <a:defRPr sz="1800" b="1"/>
            </a:lvl3pPr>
            <a:lvl4pPr marL="1371495" indent="0">
              <a:buNone/>
              <a:defRPr sz="1600" b="1"/>
            </a:lvl4pPr>
            <a:lvl5pPr marL="1828660" indent="0">
              <a:buNone/>
              <a:defRPr sz="1600" b="1"/>
            </a:lvl5pPr>
            <a:lvl6pPr marL="2285825" indent="0">
              <a:buNone/>
              <a:defRPr sz="1600" b="1"/>
            </a:lvl6pPr>
            <a:lvl7pPr marL="2742990" indent="0">
              <a:buNone/>
              <a:defRPr sz="1600" b="1"/>
            </a:lvl7pPr>
            <a:lvl8pPr marL="3200155" indent="0">
              <a:buNone/>
              <a:defRPr sz="1600" b="1"/>
            </a:lvl8pPr>
            <a:lvl9pPr marL="365732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7176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5" indent="0">
              <a:buNone/>
              <a:defRPr sz="2000" b="1"/>
            </a:lvl2pPr>
            <a:lvl3pPr marL="914330" indent="0">
              <a:buNone/>
              <a:defRPr sz="1800" b="1"/>
            </a:lvl3pPr>
            <a:lvl4pPr marL="1371495" indent="0">
              <a:buNone/>
              <a:defRPr sz="1600" b="1"/>
            </a:lvl4pPr>
            <a:lvl5pPr marL="1828660" indent="0">
              <a:buNone/>
              <a:defRPr sz="1600" b="1"/>
            </a:lvl5pPr>
            <a:lvl6pPr marL="2285825" indent="0">
              <a:buNone/>
              <a:defRPr sz="1600" b="1"/>
            </a:lvl6pPr>
            <a:lvl7pPr marL="2742990" indent="0">
              <a:buNone/>
              <a:defRPr sz="1600" b="1"/>
            </a:lvl7pPr>
            <a:lvl8pPr marL="3200155" indent="0">
              <a:buNone/>
              <a:defRPr sz="1600" b="1"/>
            </a:lvl8pPr>
            <a:lvl9pPr marL="365732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032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116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370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175" y="364068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10967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7175" y="1913468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65" indent="0">
              <a:buNone/>
              <a:defRPr sz="1200"/>
            </a:lvl2pPr>
            <a:lvl3pPr marL="914330" indent="0">
              <a:buNone/>
              <a:defRPr sz="1000"/>
            </a:lvl3pPr>
            <a:lvl4pPr marL="1371495" indent="0">
              <a:buNone/>
              <a:defRPr sz="900"/>
            </a:lvl4pPr>
            <a:lvl5pPr marL="1828660" indent="0">
              <a:buNone/>
              <a:defRPr sz="900"/>
            </a:lvl5pPr>
            <a:lvl6pPr marL="2285825" indent="0">
              <a:buNone/>
              <a:defRPr sz="900"/>
            </a:lvl6pPr>
            <a:lvl7pPr marL="2742990" indent="0">
              <a:buNone/>
              <a:defRPr sz="900"/>
            </a:lvl7pPr>
            <a:lvl8pPr marL="3200155" indent="0">
              <a:buNone/>
              <a:defRPr sz="900"/>
            </a:lvl8pPr>
            <a:lvl9pPr marL="365732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466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164" y="6400801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08164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65" indent="0">
              <a:buNone/>
              <a:defRPr sz="2800"/>
            </a:lvl2pPr>
            <a:lvl3pPr marL="914330" indent="0">
              <a:buNone/>
              <a:defRPr sz="2400"/>
            </a:lvl3pPr>
            <a:lvl4pPr marL="1371495" indent="0">
              <a:buNone/>
              <a:defRPr sz="2000"/>
            </a:lvl4pPr>
            <a:lvl5pPr marL="1828660" indent="0">
              <a:buNone/>
              <a:defRPr sz="2000"/>
            </a:lvl5pPr>
            <a:lvl6pPr marL="2285825" indent="0">
              <a:buNone/>
              <a:defRPr sz="2000"/>
            </a:lvl6pPr>
            <a:lvl7pPr marL="2742990" indent="0">
              <a:buNone/>
              <a:defRPr sz="2000"/>
            </a:lvl7pPr>
            <a:lvl8pPr marL="3200155" indent="0">
              <a:buNone/>
              <a:defRPr sz="2000"/>
            </a:lvl8pPr>
            <a:lvl9pPr marL="365732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8164" y="7156452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65" indent="0">
              <a:buNone/>
              <a:defRPr sz="1200"/>
            </a:lvl2pPr>
            <a:lvl3pPr marL="914330" indent="0">
              <a:buNone/>
              <a:defRPr sz="1000"/>
            </a:lvl3pPr>
            <a:lvl4pPr marL="1371495" indent="0">
              <a:buNone/>
              <a:defRPr sz="900"/>
            </a:lvl4pPr>
            <a:lvl5pPr marL="1828660" indent="0">
              <a:buNone/>
              <a:defRPr sz="900"/>
            </a:lvl5pPr>
            <a:lvl6pPr marL="2285825" indent="0">
              <a:buNone/>
              <a:defRPr sz="900"/>
            </a:lvl6pPr>
            <a:lvl7pPr marL="2742990" indent="0">
              <a:buNone/>
              <a:defRPr sz="900"/>
            </a:lvl7pPr>
            <a:lvl8pPr marL="3200155" indent="0">
              <a:buNone/>
              <a:defRPr sz="900"/>
            </a:lvl8pPr>
            <a:lvl9pPr marL="365732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587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7176" y="366184"/>
            <a:ext cx="4629150" cy="1524000"/>
          </a:xfrm>
          <a:prstGeom prst="rect">
            <a:avLst/>
          </a:prstGeom>
        </p:spPr>
        <p:txBody>
          <a:bodyPr vert="horz" lIns="91433" tIns="45716" rIns="91433" bIns="45716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6" y="2133601"/>
            <a:ext cx="4629150" cy="6034617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7176" y="8475135"/>
            <a:ext cx="1200150" cy="486833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B0EB6-B955-41ED-8B9D-711D1DC9DE62}" type="datetimeFigureOut">
              <a:rPr lang="pt-BR" smtClean="0"/>
              <a:pPr/>
              <a:t>06/10/2017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57363" y="8475135"/>
            <a:ext cx="1628775" cy="486833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86176" y="8475135"/>
            <a:ext cx="1200150" cy="486833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6988D-10A5-4129-9BEE-8BD927BF3E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270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3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4" indent="-342874" algn="l" defTabSz="91433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3" indent="-285728" algn="l" defTabSz="91433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2" indent="-228583" algn="l" defTabSz="9143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7" indent="-228583" algn="l" defTabSz="91433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2" indent="-228583" algn="l" defTabSz="91433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08" indent="-228583" algn="l" defTabSz="9143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2" indent="-228583" algn="l" defTabSz="9143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37" indent="-228583" algn="l" defTabSz="9143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02" indent="-228583" algn="l" defTabSz="9143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5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0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5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0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25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0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55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0" algn="l" defTabSz="9143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microsoft.com/office/2007/relationships/hdphoto" Target="../media/hdphoto1.wdp"/><Relationship Id="rId10" Type="http://schemas.openxmlformats.org/officeDocument/2006/relationships/image" Target="../media/image9.jpeg"/><Relationship Id="rId4" Type="http://schemas.openxmlformats.org/officeDocument/2006/relationships/image" Target="../media/image4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70" y="3151292"/>
            <a:ext cx="496855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2100" indent="-171450" algn="just">
              <a:buSzPct val="95000"/>
              <a:buFont typeface="Arial"/>
              <a:buChar char="•"/>
            </a:pPr>
            <a:r>
              <a:rPr lang="pt-BR" sz="700" dirty="0" smtClean="0"/>
              <a:t>O experimento foi conduzido na Faculdade de Agronomia da UFRGS, em Porto Alegre/RS, com material propagativo obtido de ramos </a:t>
            </a:r>
            <a:r>
              <a:rPr lang="pt-BR" sz="700" dirty="0"/>
              <a:t>herbáceos de kiwizeiro da cv. ‘Bruno’ oriundos de pomar da Estação Experimental Agronomia da UFRGS, em Eldorado do Sul/RS. Os ramos foram coletadas em novembro de 2016, no período da manhã, envoltos em jornal umedecido, acondicionados em sacos plásticos e transportados para o local de instalação do experimento. </a:t>
            </a:r>
          </a:p>
          <a:p>
            <a:pPr marL="242100" indent="-171450" algn="just">
              <a:buSzPct val="95000"/>
              <a:buFont typeface="Arial"/>
              <a:buChar char="•"/>
            </a:pPr>
            <a:r>
              <a:rPr lang="en-US" sz="700" dirty="0"/>
              <a:t>A</a:t>
            </a:r>
            <a:r>
              <a:rPr lang="pt-BR" sz="700" dirty="0" err="1"/>
              <a:t>s</a:t>
            </a:r>
            <a:r>
              <a:rPr lang="pt-BR" sz="700" dirty="0"/>
              <a:t> estacas foram  confeccionadas deixando-se duas gemas, sendo mantida a metade de uma folha na gema superior, possuindo comprimento de </a:t>
            </a:r>
            <a:r>
              <a:rPr lang="pt-BR" sz="700" dirty="0" smtClean="0"/>
              <a:t>8 a </a:t>
            </a:r>
            <a:r>
              <a:rPr lang="pt-BR" sz="700" dirty="0"/>
              <a:t>15 cm. Na parte superior da estaca foi realizado um corte em </a:t>
            </a:r>
            <a:r>
              <a:rPr lang="pt-BR" sz="700" dirty="0" err="1"/>
              <a:t>bisel</a:t>
            </a:r>
            <a:r>
              <a:rPr lang="pt-BR" sz="700" dirty="0"/>
              <a:t>, e na inferior transversal, onde foram aplicados as seguintes tratamentos, durante 7 segundos: água deionizada (Testemunha), 1.000 </a:t>
            </a:r>
            <a:r>
              <a:rPr lang="pt-BR" sz="700" dirty="0" smtClean="0"/>
              <a:t>mg.L-1, </a:t>
            </a:r>
            <a:r>
              <a:rPr lang="pt-BR" sz="700" dirty="0"/>
              <a:t>2.000 mg.L-1 , 4.000 mg. L-1,  6.000 mg.L-1 e 8.000 </a:t>
            </a:r>
            <a:r>
              <a:rPr lang="pt-BR" sz="700" dirty="0" smtClean="0"/>
              <a:t>mg.L-1 de </a:t>
            </a:r>
            <a:r>
              <a:rPr lang="pt-BR" sz="700" dirty="0"/>
              <a:t>solução hidroalcoólica de AIB. </a:t>
            </a:r>
            <a:endParaRPr lang="pt-BR" sz="700" dirty="0" smtClean="0"/>
          </a:p>
          <a:p>
            <a:pPr marL="242100" indent="-171450" algn="just">
              <a:buSzPct val="95000"/>
              <a:buFont typeface="Arial"/>
              <a:buChar char="•"/>
            </a:pPr>
            <a:r>
              <a:rPr lang="pt-BR" sz="700" dirty="0" smtClean="0"/>
              <a:t>Posteriormente</a:t>
            </a:r>
            <a:r>
              <a:rPr lang="pt-BR" sz="700" dirty="0"/>
              <a:t>, as estacas foram plantadas em bandejas de poliestireno expandido (EPS) com 72 células, sendo utilizado como substrato casca de arroz carbonizada, e </a:t>
            </a:r>
            <a:r>
              <a:rPr lang="pt-BR" sz="700" dirty="0" smtClean="0"/>
              <a:t>colocadas </a:t>
            </a:r>
            <a:r>
              <a:rPr lang="pt-BR" sz="700" dirty="0"/>
              <a:t>em ambiente com sistema de nebulização </a:t>
            </a:r>
            <a:r>
              <a:rPr lang="pt-BR" sz="700" dirty="0" smtClean="0"/>
              <a:t>intermitente</a:t>
            </a:r>
          </a:p>
          <a:p>
            <a:pPr marL="242100" indent="-171450" algn="just">
              <a:buSzPct val="95000"/>
              <a:buFont typeface="Arial"/>
              <a:buChar char="•"/>
            </a:pPr>
            <a:r>
              <a:rPr lang="pt-BR" sz="700" dirty="0" smtClean="0"/>
              <a:t>Após 90 dias foram realizadas as avaliações de percentual de enraizamento</a:t>
            </a:r>
            <a:r>
              <a:rPr lang="pt-BR" sz="700" dirty="0"/>
              <a:t> </a:t>
            </a:r>
            <a:r>
              <a:rPr lang="pt-BR" sz="700" dirty="0" smtClean="0"/>
              <a:t>e comprimento médio das 3 maiores raízes.</a:t>
            </a:r>
          </a:p>
          <a:p>
            <a:pPr marL="242100" indent="-171450" algn="just">
              <a:buSzPct val="95000"/>
              <a:buFont typeface="Arial"/>
              <a:buChar char="•"/>
            </a:pPr>
            <a:r>
              <a:rPr lang="pt-BR" sz="700" dirty="0" smtClean="0"/>
              <a:t>O delineamento experimental foi inteiramente ao acaso, utilizando-se quatro repetições de 12 estacas. Efetuou-se transformação dos dados de percentual de estacas enraizadas pelo arco seno da raiz quadrada de </a:t>
            </a:r>
            <a:r>
              <a:rPr lang="pt-BR" sz="700" dirty="0" err="1" smtClean="0"/>
              <a:t>X</a:t>
            </a:r>
            <a:r>
              <a:rPr lang="pt-BR" sz="700" dirty="0" smtClean="0"/>
              <a:t>/100.</a:t>
            </a:r>
            <a:endParaRPr lang="pt-BR" sz="700" dirty="0"/>
          </a:p>
        </p:txBody>
      </p:sp>
      <p:pic>
        <p:nvPicPr>
          <p:cNvPr id="46" name="Picture 45" descr="enrai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78" y="6166145"/>
            <a:ext cx="2376264" cy="1211894"/>
          </a:xfrm>
          <a:prstGeom prst="rect">
            <a:avLst/>
          </a:prstGeom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123478" y="755576"/>
            <a:ext cx="4813216" cy="432048"/>
          </a:xfrm>
          <a:prstGeom prst="rect">
            <a:avLst/>
          </a:prstGeom>
        </p:spPr>
        <p:txBody>
          <a:bodyPr vert="horz" lIns="91433" tIns="45716" rIns="91433" bIns="45716" rtlCol="0" anchor="t">
            <a:noAutofit/>
          </a:bodyPr>
          <a:lstStyle>
            <a:lvl1pPr algn="ctr" defTabSz="91433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200" b="1" dirty="0">
                <a:latin typeface="Calibri"/>
                <a:cs typeface="Calibri"/>
              </a:rPr>
              <a:t>PROPAGAÇÃO VEGETATIVA DE KIWIZEIRO POR ESTAQUIA HERBÁCEA E USO DE AIB </a:t>
            </a:r>
          </a:p>
        </p:txBody>
      </p:sp>
      <p:sp>
        <p:nvSpPr>
          <p:cNvPr id="18" name="Subtítulo 2"/>
          <p:cNvSpPr txBox="1">
            <a:spLocks/>
          </p:cNvSpPr>
          <p:nvPr/>
        </p:nvSpPr>
        <p:spPr>
          <a:xfrm>
            <a:off x="1275606" y="1475656"/>
            <a:ext cx="2517626" cy="288032"/>
          </a:xfrm>
          <a:prstGeom prst="rect">
            <a:avLst/>
          </a:prstGeom>
        </p:spPr>
        <p:txBody>
          <a:bodyPr vert="horz" lIns="91433" tIns="45716" rIns="91433" bIns="45716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00" b="1" dirty="0" smtClean="0">
                <a:solidFill>
                  <a:schemeClr val="tx1"/>
                </a:solidFill>
              </a:rPr>
              <a:t>INTRODUÇÃO</a:t>
            </a:r>
            <a:endParaRPr lang="pt-BR" sz="900" b="1" dirty="0">
              <a:solidFill>
                <a:schemeClr val="tx1"/>
              </a:solidFill>
            </a:endParaRP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123478" y="1115616"/>
            <a:ext cx="4813216" cy="216024"/>
          </a:xfrm>
          <a:prstGeom prst="rect">
            <a:avLst/>
          </a:prstGeom>
        </p:spPr>
        <p:txBody>
          <a:bodyPr vert="horz" lIns="91433" tIns="45716" rIns="91433" bIns="45716" rtlCol="0" anchor="t">
            <a:noAutofit/>
          </a:bodyPr>
          <a:lstStyle>
            <a:lvl1pPr algn="ctr" defTabSz="91433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900" b="1" dirty="0" smtClean="0"/>
              <a:t>Guasso L. </a:t>
            </a:r>
            <a:r>
              <a:rPr lang="pt-BR" sz="900" b="1" dirty="0" err="1" smtClean="0"/>
              <a:t>Z</a:t>
            </a:r>
            <a:r>
              <a:rPr lang="pt-BR" sz="900" b="1" dirty="0" smtClean="0"/>
              <a:t>. </a:t>
            </a:r>
            <a:r>
              <a:rPr lang="pt-BR" sz="900" b="1" baseline="30000" dirty="0" smtClean="0"/>
              <a:t>1</a:t>
            </a:r>
            <a:r>
              <a:rPr lang="pt-BR" sz="900" b="1" dirty="0" smtClean="0"/>
              <a:t>,  Marodin F. </a:t>
            </a:r>
            <a:r>
              <a:rPr lang="pt-BR" sz="900" b="1" dirty="0"/>
              <a:t>A</a:t>
            </a:r>
            <a:r>
              <a:rPr lang="pt-BR" sz="900" b="1" dirty="0" smtClean="0"/>
              <a:t>.</a:t>
            </a:r>
            <a:r>
              <a:rPr lang="pt-BR" sz="900" b="1" baseline="30000" dirty="0" smtClean="0"/>
              <a:t>1</a:t>
            </a:r>
            <a:r>
              <a:rPr lang="pt-BR" sz="900" b="1" dirty="0" smtClean="0"/>
              <a:t>,  Silveira S. V.</a:t>
            </a:r>
            <a:r>
              <a:rPr lang="pt-BR" sz="900" b="1" baseline="30000" dirty="0" smtClean="0"/>
              <a:t>2</a:t>
            </a:r>
            <a:r>
              <a:rPr lang="pt-BR" sz="900" b="1" dirty="0" smtClean="0"/>
              <a:t>, Souza P. V. D</a:t>
            </a:r>
            <a:r>
              <a:rPr lang="pt-BR" sz="900" b="1" baseline="30000" dirty="0" smtClean="0"/>
              <a:t>1</a:t>
            </a:r>
            <a:r>
              <a:rPr lang="pt-BR" sz="900" b="1" dirty="0" smtClean="0"/>
              <a:t>.</a:t>
            </a:r>
            <a:endParaRPr lang="pt-BR" sz="900" b="1" baseline="30000" dirty="0" smtClean="0"/>
          </a:p>
        </p:txBody>
      </p:sp>
      <p:sp>
        <p:nvSpPr>
          <p:cNvPr id="20" name="Subtítulo 2"/>
          <p:cNvSpPr txBox="1">
            <a:spLocks/>
          </p:cNvSpPr>
          <p:nvPr/>
        </p:nvSpPr>
        <p:spPr>
          <a:xfrm>
            <a:off x="51470" y="1619672"/>
            <a:ext cx="4968552" cy="1512168"/>
          </a:xfrm>
          <a:prstGeom prst="rect">
            <a:avLst/>
          </a:prstGeom>
        </p:spPr>
        <p:txBody>
          <a:bodyPr vert="horz" lIns="91433" tIns="45716" rIns="91433" bIns="45716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2100" indent="-171450" algn="just">
              <a:lnSpc>
                <a:spcPct val="110000"/>
              </a:lnSpc>
              <a:spcBef>
                <a:spcPts val="0"/>
              </a:spcBef>
              <a:buSzPct val="95000"/>
              <a:buFont typeface="Arial"/>
              <a:buChar char="•"/>
            </a:pPr>
            <a:r>
              <a:rPr lang="pt-BR" sz="800" dirty="0">
                <a:solidFill>
                  <a:srgbClr val="000000"/>
                </a:solidFill>
              </a:rPr>
              <a:t>Durante a década de 1990 houve uma expansão do cultivo de kiwizeiro, </a:t>
            </a:r>
            <a:r>
              <a:rPr lang="pt-BR" sz="800" dirty="0" smtClean="0">
                <a:solidFill>
                  <a:srgbClr val="000000"/>
                </a:solidFill>
              </a:rPr>
              <a:t>sobretudo nos </a:t>
            </a:r>
            <a:r>
              <a:rPr lang="pt-BR" sz="800" dirty="0">
                <a:solidFill>
                  <a:srgbClr val="000000"/>
                </a:solidFill>
              </a:rPr>
              <a:t>municípios da Serra Gaúcha do Rio Grande do Sul. Além dos baixos custos de produção, o kiwi possui elevado potencial produtivo e alto preço de comercialização. Entretanto, a falta de informações sobre tecnologias de produção nas diversas fases do cultivo, como controle doenças, manejo fitotécnico, </a:t>
            </a:r>
            <a:r>
              <a:rPr lang="pt-BR" sz="800" dirty="0">
                <a:solidFill>
                  <a:schemeClr val="tx1"/>
                </a:solidFill>
              </a:rPr>
              <a:t>propagação e produção de mudas, causou nos últimos anos, a redução da área plantada. </a:t>
            </a:r>
          </a:p>
          <a:p>
            <a:pPr marL="242100" indent="-171450" algn="just">
              <a:lnSpc>
                <a:spcPct val="110000"/>
              </a:lnSpc>
              <a:spcBef>
                <a:spcPts val="0"/>
              </a:spcBef>
              <a:buSzPct val="95000"/>
              <a:buFont typeface="Arial"/>
              <a:buChar char="•"/>
            </a:pPr>
            <a:r>
              <a:rPr lang="pt-BR" sz="800" dirty="0">
                <a:solidFill>
                  <a:schemeClr val="tx1"/>
                </a:solidFill>
              </a:rPr>
              <a:t>Na cultura do kiwi no Brasil, é utilizada a propagação por enxertia, com porta-enxerto proveniente de sementes </a:t>
            </a:r>
            <a:r>
              <a:rPr lang="pt-BR" sz="800" dirty="0" err="1">
                <a:solidFill>
                  <a:schemeClr val="tx1"/>
                </a:solidFill>
              </a:rPr>
              <a:t>monoembriônicas</a:t>
            </a:r>
            <a:r>
              <a:rPr lang="pt-BR" sz="800" dirty="0">
                <a:solidFill>
                  <a:schemeClr val="tx1"/>
                </a:solidFill>
              </a:rPr>
              <a:t> oriundas da polinização cruzada. Este fator ocasiona a variabilidade genéticas dos porta-enxertos, trazendo uma série de malefícios à cultura. Já a estaquia apresenta as vantagens de ser um método rápido, de fácil execução e  com produção de grande quantidade de mudas clonadas. </a:t>
            </a:r>
            <a:endParaRPr lang="pt-BR" sz="800" dirty="0" smtClean="0">
              <a:solidFill>
                <a:schemeClr val="tx1"/>
              </a:solidFill>
            </a:endParaRPr>
          </a:p>
          <a:p>
            <a:pPr marL="242100" indent="-171450" algn="just">
              <a:lnSpc>
                <a:spcPct val="110000"/>
              </a:lnSpc>
              <a:spcBef>
                <a:spcPts val="0"/>
              </a:spcBef>
              <a:buSzPct val="95000"/>
              <a:buFont typeface="Arial"/>
              <a:buChar char="•"/>
            </a:pPr>
            <a:r>
              <a:rPr lang="pt-BR" sz="800" dirty="0" smtClean="0">
                <a:solidFill>
                  <a:schemeClr val="tx1"/>
                </a:solidFill>
              </a:rPr>
              <a:t>O </a:t>
            </a:r>
            <a:r>
              <a:rPr lang="pt-BR" sz="800" dirty="0">
                <a:solidFill>
                  <a:schemeClr val="tx1"/>
                </a:solidFill>
              </a:rPr>
              <a:t>enraizamento pode ser estimulado com a adição de auxinas, principalmente o Ácido Indolbutírico (AIB),  que é o mais utilizado devido a sua estabilidade e efetividade na iniciação dos primórdios radiculares</a:t>
            </a:r>
            <a:r>
              <a:rPr lang="pt-BR" sz="800" dirty="0" smtClean="0">
                <a:solidFill>
                  <a:schemeClr val="tx1"/>
                </a:solidFill>
              </a:rPr>
              <a:t>.</a:t>
            </a:r>
          </a:p>
          <a:p>
            <a:pPr marL="242100" indent="-171450" algn="just">
              <a:lnSpc>
                <a:spcPct val="110000"/>
              </a:lnSpc>
              <a:spcBef>
                <a:spcPts val="0"/>
              </a:spcBef>
              <a:buSzPct val="95000"/>
              <a:buFont typeface="Arial"/>
              <a:buChar char="•"/>
            </a:pPr>
            <a:r>
              <a:rPr lang="pt-BR" sz="800" dirty="0" smtClean="0">
                <a:solidFill>
                  <a:schemeClr val="tx1"/>
                </a:solidFill>
              </a:rPr>
              <a:t>O </a:t>
            </a:r>
            <a:r>
              <a:rPr lang="pt-BR" sz="800" dirty="0">
                <a:solidFill>
                  <a:schemeClr val="tx1"/>
                </a:solidFill>
              </a:rPr>
              <a:t>objetivo deste trabalho foi avaliar o efeito de diferentes concentrações da auxina sintética AIB sobre o enraizamento de estacas </a:t>
            </a:r>
            <a:r>
              <a:rPr lang="pt-BR" sz="800" dirty="0" smtClean="0">
                <a:solidFill>
                  <a:schemeClr val="tx1"/>
                </a:solidFill>
              </a:rPr>
              <a:t>herbáceas de </a:t>
            </a:r>
            <a:r>
              <a:rPr lang="pt-BR" sz="800" dirty="0">
                <a:solidFill>
                  <a:schemeClr val="tx1"/>
                </a:solidFill>
              </a:rPr>
              <a:t>kiwi cv. ‘Bruno’ coletadas na primavera.</a:t>
            </a:r>
          </a:p>
        </p:txBody>
      </p:sp>
      <p:sp>
        <p:nvSpPr>
          <p:cNvPr id="22" name="Subtítulo 2"/>
          <p:cNvSpPr txBox="1">
            <a:spLocks/>
          </p:cNvSpPr>
          <p:nvPr/>
        </p:nvSpPr>
        <p:spPr>
          <a:xfrm>
            <a:off x="1275606" y="2987824"/>
            <a:ext cx="2517626" cy="288032"/>
          </a:xfrm>
          <a:prstGeom prst="rect">
            <a:avLst/>
          </a:prstGeom>
        </p:spPr>
        <p:txBody>
          <a:bodyPr vert="horz" lIns="91433" tIns="45716" rIns="91433" bIns="45716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00" b="1" dirty="0">
                <a:solidFill>
                  <a:schemeClr val="tx1"/>
                </a:solidFill>
              </a:rPr>
              <a:t>MATERIAIS E MÉTODOS</a:t>
            </a:r>
          </a:p>
        </p:txBody>
      </p:sp>
      <p:sp>
        <p:nvSpPr>
          <p:cNvPr id="31" name="Subtítulo 2"/>
          <p:cNvSpPr txBox="1">
            <a:spLocks/>
          </p:cNvSpPr>
          <p:nvPr/>
        </p:nvSpPr>
        <p:spPr>
          <a:xfrm>
            <a:off x="1275606" y="4572000"/>
            <a:ext cx="2517626" cy="288032"/>
          </a:xfrm>
          <a:prstGeom prst="rect">
            <a:avLst/>
          </a:prstGeom>
        </p:spPr>
        <p:txBody>
          <a:bodyPr vert="horz" lIns="91433" tIns="45716" rIns="91433" bIns="45716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00" b="1" dirty="0" smtClean="0">
                <a:solidFill>
                  <a:schemeClr val="tx1"/>
                </a:solidFill>
              </a:rPr>
              <a:t>RESULTADOS</a:t>
            </a:r>
            <a:endParaRPr lang="pt-BR" sz="900" b="1" dirty="0">
              <a:solidFill>
                <a:schemeClr val="tx1"/>
              </a:solidFill>
            </a:endParaRPr>
          </a:p>
        </p:txBody>
      </p:sp>
      <p:sp>
        <p:nvSpPr>
          <p:cNvPr id="33" name="Subtítulo 2"/>
          <p:cNvSpPr txBox="1">
            <a:spLocks/>
          </p:cNvSpPr>
          <p:nvPr/>
        </p:nvSpPr>
        <p:spPr>
          <a:xfrm>
            <a:off x="1275606" y="7596336"/>
            <a:ext cx="2517626" cy="288032"/>
          </a:xfrm>
          <a:prstGeom prst="rect">
            <a:avLst/>
          </a:prstGeom>
        </p:spPr>
        <p:txBody>
          <a:bodyPr vert="horz" lIns="91433" tIns="45716" rIns="91433" bIns="45716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00" b="1" dirty="0" smtClean="0">
                <a:solidFill>
                  <a:schemeClr val="tx1"/>
                </a:solidFill>
              </a:rPr>
              <a:t>Conclusão</a:t>
            </a:r>
            <a:endParaRPr lang="pt-BR" sz="900" b="1" dirty="0">
              <a:solidFill>
                <a:schemeClr val="tx1"/>
              </a:solidFill>
            </a:endParaRPr>
          </a:p>
        </p:txBody>
      </p:sp>
      <p:sp>
        <p:nvSpPr>
          <p:cNvPr id="36" name="Subtítulo 2"/>
          <p:cNvSpPr txBox="1">
            <a:spLocks/>
          </p:cNvSpPr>
          <p:nvPr/>
        </p:nvSpPr>
        <p:spPr>
          <a:xfrm>
            <a:off x="123478" y="8136904"/>
            <a:ext cx="4896544" cy="467544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600" b="1" dirty="0" smtClean="0">
                <a:solidFill>
                  <a:schemeClr val="tx1"/>
                </a:solidFill>
              </a:rPr>
              <a:t>Referências: </a:t>
            </a:r>
          </a:p>
          <a:p>
            <a:pPr algn="just"/>
            <a:r>
              <a:rPr lang="pt-BR" sz="500" dirty="0" smtClean="0">
                <a:solidFill>
                  <a:schemeClr val="tx1"/>
                </a:solidFill>
              </a:rPr>
              <a:t>FACHINELLO</a:t>
            </a:r>
            <a:r>
              <a:rPr lang="pt-BR" sz="500" dirty="0">
                <a:solidFill>
                  <a:schemeClr val="tx1"/>
                </a:solidFill>
              </a:rPr>
              <a:t>, J.C</a:t>
            </a:r>
            <a:r>
              <a:rPr lang="pt-BR" sz="500" dirty="0" smtClean="0">
                <a:solidFill>
                  <a:schemeClr val="tx1"/>
                </a:solidFill>
              </a:rPr>
              <a:t>.; et al. </a:t>
            </a:r>
            <a:r>
              <a:rPr lang="pt-BR" sz="500" b="1" dirty="0" smtClean="0">
                <a:solidFill>
                  <a:schemeClr val="tx1"/>
                </a:solidFill>
              </a:rPr>
              <a:t>Propagação </a:t>
            </a:r>
            <a:r>
              <a:rPr lang="pt-BR" sz="500" b="1" dirty="0">
                <a:solidFill>
                  <a:schemeClr val="tx1"/>
                </a:solidFill>
              </a:rPr>
              <a:t>de plantas </a:t>
            </a:r>
            <a:r>
              <a:rPr lang="pt-BR" sz="500" b="1" dirty="0" smtClean="0">
                <a:solidFill>
                  <a:schemeClr val="tx1"/>
                </a:solidFill>
              </a:rPr>
              <a:t>frutíferas </a:t>
            </a:r>
            <a:r>
              <a:rPr lang="pt-BR" sz="500" b="1" dirty="0">
                <a:solidFill>
                  <a:schemeClr val="tx1"/>
                </a:solidFill>
              </a:rPr>
              <a:t>de clima temperado, </a:t>
            </a:r>
            <a:r>
              <a:rPr lang="pt-BR" sz="500" dirty="0">
                <a:solidFill>
                  <a:schemeClr val="tx1"/>
                </a:solidFill>
              </a:rPr>
              <a:t>Pelotas: UFPEL, 2005.178 p. </a:t>
            </a:r>
          </a:p>
          <a:p>
            <a:pPr algn="just"/>
            <a:r>
              <a:rPr lang="pt-BR" sz="500" dirty="0">
                <a:solidFill>
                  <a:schemeClr val="tx1"/>
                </a:solidFill>
              </a:rPr>
              <a:t>SILVEIRA, S. V</a:t>
            </a:r>
            <a:r>
              <a:rPr lang="pt-BR" sz="500" dirty="0" smtClean="0">
                <a:solidFill>
                  <a:schemeClr val="tx1"/>
                </a:solidFill>
              </a:rPr>
              <a:t>. </a:t>
            </a:r>
            <a:r>
              <a:rPr lang="en-US" sz="500" dirty="0" smtClean="0">
                <a:solidFill>
                  <a:schemeClr val="tx1"/>
                </a:solidFill>
              </a:rPr>
              <a:t>et al</a:t>
            </a:r>
            <a:r>
              <a:rPr lang="pt-BR" sz="500" dirty="0" smtClean="0">
                <a:solidFill>
                  <a:schemeClr val="tx1"/>
                </a:solidFill>
              </a:rPr>
              <a:t> </a:t>
            </a:r>
            <a:r>
              <a:rPr lang="pt-BR" sz="500" dirty="0">
                <a:solidFill>
                  <a:schemeClr val="tx1"/>
                </a:solidFill>
              </a:rPr>
              <a:t>. </a:t>
            </a:r>
            <a:r>
              <a:rPr lang="pt-BR" sz="500" b="1" dirty="0">
                <a:solidFill>
                  <a:schemeClr val="tx1"/>
                </a:solidFill>
              </a:rPr>
              <a:t>Aspectos </a:t>
            </a:r>
            <a:r>
              <a:rPr lang="pt-BR" sz="500" b="1" dirty="0" smtClean="0">
                <a:solidFill>
                  <a:schemeClr val="tx1"/>
                </a:solidFill>
              </a:rPr>
              <a:t>técnicos </a:t>
            </a:r>
            <a:r>
              <a:rPr lang="pt-BR" sz="500" b="1" dirty="0">
                <a:solidFill>
                  <a:schemeClr val="tx1"/>
                </a:solidFill>
              </a:rPr>
              <a:t>da cultura do </a:t>
            </a:r>
            <a:r>
              <a:rPr lang="pt-BR" sz="500" b="1" dirty="0" err="1">
                <a:solidFill>
                  <a:schemeClr val="tx1"/>
                </a:solidFill>
              </a:rPr>
              <a:t>quivi</a:t>
            </a:r>
            <a:r>
              <a:rPr lang="pt-BR" sz="500" b="1" dirty="0">
                <a:solidFill>
                  <a:schemeClr val="tx1"/>
                </a:solidFill>
              </a:rPr>
              <a:t>. </a:t>
            </a:r>
            <a:r>
              <a:rPr lang="pt-BR" sz="500" dirty="0">
                <a:solidFill>
                  <a:schemeClr val="tx1"/>
                </a:solidFill>
              </a:rPr>
              <a:t>Bento </a:t>
            </a:r>
            <a:r>
              <a:rPr lang="pt-BR" sz="500" dirty="0" smtClean="0">
                <a:solidFill>
                  <a:schemeClr val="tx1"/>
                </a:solidFill>
              </a:rPr>
              <a:t>Goncalves: </a:t>
            </a:r>
            <a:r>
              <a:rPr lang="pt-BR" sz="500" dirty="0">
                <a:solidFill>
                  <a:schemeClr val="tx1"/>
                </a:solidFill>
              </a:rPr>
              <a:t>Embrapa Una e Vinho, 2012. 88p. </a:t>
            </a:r>
            <a:endParaRPr lang="pt-BR" sz="500" dirty="0" smtClean="0">
              <a:solidFill>
                <a:schemeClr val="tx1"/>
              </a:solidFill>
            </a:endParaRPr>
          </a:p>
          <a:p>
            <a:pPr algn="just"/>
            <a:r>
              <a:rPr lang="pt-BR" sz="500" dirty="0" smtClean="0">
                <a:solidFill>
                  <a:schemeClr val="tx1"/>
                </a:solidFill>
              </a:rPr>
              <a:t>SOUZA</a:t>
            </a:r>
            <a:r>
              <a:rPr lang="pt-BR" sz="500" dirty="0">
                <a:solidFill>
                  <a:schemeClr val="tx1"/>
                </a:solidFill>
              </a:rPr>
              <a:t>, P. V. D.; MARODIN, G. A. B.; BARRADAS, C. I. N. </a:t>
            </a:r>
            <a:r>
              <a:rPr lang="pt-BR" sz="500" b="1" dirty="0">
                <a:solidFill>
                  <a:schemeClr val="tx1"/>
                </a:solidFill>
              </a:rPr>
              <a:t>Cultura do </a:t>
            </a:r>
            <a:r>
              <a:rPr lang="pt-BR" sz="500" b="1" dirty="0" err="1">
                <a:solidFill>
                  <a:schemeClr val="tx1"/>
                </a:solidFill>
              </a:rPr>
              <a:t>quivi</a:t>
            </a:r>
            <a:r>
              <a:rPr lang="pt-BR" sz="500" dirty="0">
                <a:solidFill>
                  <a:schemeClr val="tx1"/>
                </a:solidFill>
              </a:rPr>
              <a:t>. Porto Alegre: Cinco Continentes, 1996. 104 </a:t>
            </a:r>
            <a:r>
              <a:rPr lang="pt-BR" sz="500" dirty="0" smtClean="0">
                <a:solidFill>
                  <a:schemeClr val="tx1"/>
                </a:solidFill>
              </a:rPr>
              <a:t>p. </a:t>
            </a:r>
            <a:endParaRPr lang="pt-BR" sz="500" dirty="0">
              <a:solidFill>
                <a:schemeClr val="tx1"/>
              </a:solidFill>
            </a:endParaRPr>
          </a:p>
          <a:p>
            <a:pPr algn="just"/>
            <a:endParaRPr lang="pt-BR" sz="500" dirty="0">
              <a:solidFill>
                <a:schemeClr val="tx1"/>
              </a:solidFill>
            </a:endParaRPr>
          </a:p>
          <a:p>
            <a:pPr algn="just"/>
            <a:endParaRPr lang="pt-BR" sz="500" dirty="0" smtClean="0">
              <a:solidFill>
                <a:schemeClr val="tx1"/>
              </a:solidFill>
            </a:endParaRPr>
          </a:p>
          <a:p>
            <a:pPr algn="just"/>
            <a:endParaRPr lang="pt-BR" sz="5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51011" y="391299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grpSp>
        <p:nvGrpSpPr>
          <p:cNvPr id="6" name="Group 5"/>
          <p:cNvGrpSpPr/>
          <p:nvPr/>
        </p:nvGrpSpPr>
        <p:grpSpPr>
          <a:xfrm>
            <a:off x="123478" y="4716016"/>
            <a:ext cx="4764604" cy="1152128"/>
            <a:chOff x="123478" y="4644008"/>
            <a:chExt cx="4764604" cy="1296144"/>
          </a:xfrm>
        </p:grpSpPr>
        <p:pic>
          <p:nvPicPr>
            <p:cNvPr id="25" name="Picture 24" descr="alcool.JP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64" t="3748" r="6529" b="1"/>
            <a:stretch/>
          </p:blipFill>
          <p:spPr>
            <a:xfrm>
              <a:off x="195486" y="4716016"/>
              <a:ext cx="1389843" cy="1224135"/>
            </a:xfrm>
            <a:prstGeom prst="rect">
              <a:avLst/>
            </a:prstGeom>
          </p:spPr>
        </p:pic>
        <p:pic>
          <p:nvPicPr>
            <p:cNvPr id="26" name="Picture 25" descr="60003.JPG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62" t="8682" r="2007" b="11666"/>
            <a:stretch/>
          </p:blipFill>
          <p:spPr>
            <a:xfrm>
              <a:off x="1635646" y="4716016"/>
              <a:ext cx="1715282" cy="1224135"/>
            </a:xfrm>
            <a:prstGeom prst="rect">
              <a:avLst/>
            </a:prstGeom>
          </p:spPr>
        </p:pic>
        <p:pic>
          <p:nvPicPr>
            <p:cNvPr id="27" name="Picture 26" descr="8000.JPG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38" t="3309" r="505"/>
            <a:stretch/>
          </p:blipFill>
          <p:spPr>
            <a:xfrm>
              <a:off x="3386151" y="4716016"/>
              <a:ext cx="1501931" cy="1224136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23478" y="4644008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>
                  <a:solidFill>
                    <a:schemeClr val="bg1"/>
                  </a:solidFill>
                </a:rPr>
                <a:t>(1)</a:t>
              </a:r>
              <a:endParaRPr lang="pt-BR" sz="800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63638" y="4644008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>
                  <a:solidFill>
                    <a:schemeClr val="bg1"/>
                  </a:solidFill>
                </a:rPr>
                <a:t>(2)</a:t>
              </a:r>
              <a:endParaRPr lang="pt-BR" sz="800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91830" y="4644008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>
                  <a:solidFill>
                    <a:schemeClr val="bg1"/>
                  </a:solidFill>
                </a:rPr>
                <a:t>(3)</a:t>
              </a:r>
              <a:endParaRPr lang="pt-BR" sz="800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23478" y="5879177"/>
            <a:ext cx="4896544" cy="26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t-BR" sz="600" b="1" dirty="0" smtClean="0"/>
              <a:t>FIGURA 1: Comparativo do efeito das concentrações de de 0 (1), </a:t>
            </a:r>
            <a:r>
              <a:rPr lang="pt-BR" sz="600" b="1" dirty="0"/>
              <a:t>4.000 mg. L-1 (2) e 8.000 mg. L-1 (3) de  </a:t>
            </a:r>
            <a:r>
              <a:rPr lang="pt-BR" sz="600" b="1" dirty="0" smtClean="0"/>
              <a:t>Ácido Indolbutírico (AIB) no enraizamento de estacas herbáceas de kiwi cv. ‘Bruno’.</a:t>
            </a:r>
            <a:endParaRPr lang="pt-BR" sz="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23478" y="7315881"/>
            <a:ext cx="2376264" cy="343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t-BR" sz="600" b="1" dirty="0" smtClean="0"/>
              <a:t>Gráfico 1: Efeito do Ácido Indolbutírico (AIB) no percentual de  enraizamento de estacas herbáceas de kiwi cv. ‘Bruno’. UFRGS, Porto Alegre/RS, 2017.</a:t>
            </a:r>
            <a:endParaRPr lang="pt-BR" sz="6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2571750" y="7325173"/>
            <a:ext cx="2448272" cy="343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t-BR" sz="600" b="1" dirty="0" smtClean="0"/>
              <a:t>Gráfico 2: Efeito do Ácido Indolbutírico (AIB) no comprimento médio das 3 maiores raízes (cm) de estacas herbáceas de kiwi cv. ‘Bruno’. UFRGS, Porto Alegre/RS, 2017.</a:t>
            </a:r>
            <a:endParaRPr lang="pt-BR" sz="600" b="1" dirty="0"/>
          </a:p>
        </p:txBody>
      </p:sp>
      <p:sp>
        <p:nvSpPr>
          <p:cNvPr id="24" name="Rectangle 23"/>
          <p:cNvSpPr/>
          <p:nvPr/>
        </p:nvSpPr>
        <p:spPr>
          <a:xfrm>
            <a:off x="1347614" y="6103429"/>
            <a:ext cx="10081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00" dirty="0" err="1"/>
              <a:t>y</a:t>
            </a:r>
            <a:r>
              <a:rPr lang="pt-BR" sz="500" dirty="0"/>
              <a:t> = 30.35937930 + 0.00598835x </a:t>
            </a:r>
            <a:endParaRPr lang="pt-BR" sz="500" dirty="0" smtClean="0"/>
          </a:p>
          <a:p>
            <a:r>
              <a:rPr lang="pt-BR" sz="500" dirty="0" smtClean="0"/>
              <a:t>r2 </a:t>
            </a:r>
            <a:r>
              <a:rPr lang="pt-BR" sz="500" dirty="0"/>
              <a:t>=0.96932296 </a:t>
            </a:r>
          </a:p>
        </p:txBody>
      </p:sp>
      <p:pic>
        <p:nvPicPr>
          <p:cNvPr id="47" name="Picture 46" descr="comp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664" y="6166145"/>
            <a:ext cx="2404350" cy="1214167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>
            <a:off x="4011910" y="6094137"/>
            <a:ext cx="257175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500" dirty="0" err="1"/>
              <a:t>y</a:t>
            </a:r>
            <a:r>
              <a:rPr lang="pt-BR" sz="500" dirty="0"/>
              <a:t> =  9.72383093 + </a:t>
            </a:r>
            <a:r>
              <a:rPr lang="pt-BR" sz="500" dirty="0" smtClean="0"/>
              <a:t>0.00455810x</a:t>
            </a:r>
          </a:p>
          <a:p>
            <a:r>
              <a:rPr lang="is-IS" sz="500" dirty="0"/>
              <a:t>r2 =0.98070433 </a:t>
            </a:r>
            <a:endParaRPr lang="pt-BR" sz="500" dirty="0" smtClean="0"/>
          </a:p>
        </p:txBody>
      </p:sp>
      <p:sp>
        <p:nvSpPr>
          <p:cNvPr id="48" name="Rectangle 47"/>
          <p:cNvSpPr/>
          <p:nvPr/>
        </p:nvSpPr>
        <p:spPr>
          <a:xfrm>
            <a:off x="123478" y="7756902"/>
            <a:ext cx="489654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700" dirty="0" smtClean="0"/>
              <a:t>As concentrações de AIB apresentaram um comportamento quadrático, ocorrendo um efeito estimulador do enraizamento até a dose de 6.000 mg.L-1, a partir do qual passam a ser prejudicial. A concentração de 4.000 mg.L-1 de AIB induz maior comprimento de raízes.</a:t>
            </a:r>
            <a:endParaRPr lang="pt-BR" sz="700" dirty="0"/>
          </a:p>
        </p:txBody>
      </p:sp>
      <p:sp>
        <p:nvSpPr>
          <p:cNvPr id="3" name="TextBox 2"/>
          <p:cNvSpPr txBox="1"/>
          <p:nvPr/>
        </p:nvSpPr>
        <p:spPr>
          <a:xfrm>
            <a:off x="267494" y="1259632"/>
            <a:ext cx="4608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aseline="30000" dirty="0" smtClean="0"/>
              <a:t>1</a:t>
            </a:r>
            <a:r>
              <a:rPr lang="pt-BR" sz="800" dirty="0" smtClean="0"/>
              <a:t>Universidade Federal do Rio Grande do Sul-Porto Alegre/RS. </a:t>
            </a:r>
            <a:r>
              <a:rPr lang="pt-BR" sz="800" baseline="30000" dirty="0" smtClean="0"/>
              <a:t>2</a:t>
            </a:r>
            <a:r>
              <a:rPr lang="pt-BR" sz="800" dirty="0" smtClean="0"/>
              <a:t>Embrapa Uva e Vinho-Bento Gonçalves/RS. </a:t>
            </a:r>
            <a:endParaRPr lang="pt-BR" sz="800" baseline="30000" dirty="0"/>
          </a:p>
        </p:txBody>
      </p:sp>
      <p:pic>
        <p:nvPicPr>
          <p:cNvPr id="8" name="Picture 7" descr="logo-original-fundo-claro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790" y="8605466"/>
            <a:ext cx="432048" cy="431030"/>
          </a:xfrm>
          <a:prstGeom prst="rect">
            <a:avLst/>
          </a:prstGeom>
        </p:spPr>
      </p:pic>
      <p:pic>
        <p:nvPicPr>
          <p:cNvPr id="10" name="Picture 9" descr="logocnpq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910" y="8676456"/>
            <a:ext cx="812122" cy="360040"/>
          </a:xfrm>
          <a:prstGeom prst="rect">
            <a:avLst/>
          </a:prstGeom>
        </p:spPr>
      </p:pic>
      <p:pic>
        <p:nvPicPr>
          <p:cNvPr id="11" name="Picture 10" descr="ufrgs3.jp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94" y="8604448"/>
            <a:ext cx="593232" cy="432048"/>
          </a:xfrm>
          <a:prstGeom prst="rect">
            <a:avLst/>
          </a:prstGeom>
        </p:spPr>
      </p:pic>
      <p:pic>
        <p:nvPicPr>
          <p:cNvPr id="12" name="Picture 11" descr="Embrapa-Uva-e-Vinho.jp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630" y="8676456"/>
            <a:ext cx="713656" cy="33066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23478" y="8532440"/>
            <a:ext cx="72008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" dirty="0" smtClean="0"/>
              <a:t>Apoio: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1755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6282</TotalTime>
  <Words>800</Words>
  <Application>Microsoft Office PowerPoint</Application>
  <PresentationFormat>Apresentação na tela (16:9)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E-POSTER  CONGRESSO BRASILEIRO DE UROLOGIA</dc:title>
  <dc:creator>e-poster.com.br</dc:creator>
  <cp:lastModifiedBy>Rochelle Alvorcem</cp:lastModifiedBy>
  <cp:revision>109</cp:revision>
  <dcterms:created xsi:type="dcterms:W3CDTF">2013-10-15T11:00:07Z</dcterms:created>
  <dcterms:modified xsi:type="dcterms:W3CDTF">2017-10-06T18:38:25Z</dcterms:modified>
</cp:coreProperties>
</file>