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36009263"/>
  <p:notesSz cx="6858000" cy="9144000"/>
  <p:custDataLst>
    <p:tags r:id="rId4"/>
  </p:custDataLst>
  <p:defaultTextStyle>
    <a:defPPr>
      <a:defRPr lang="pt-BR"/>
    </a:defPPr>
    <a:lvl1pPr algn="l" defTabSz="3700463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1849438" indent="-527050" algn="l" defTabSz="3700463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3700463" indent="-1055688" algn="l" defTabSz="3700463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5551488" indent="-1584325" algn="l" defTabSz="3700463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7402513" indent="-2111375" algn="l" defTabSz="3700463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47" autoAdjust="0"/>
    <p:restoredTop sz="94493" autoAdjust="0"/>
  </p:normalViewPr>
  <p:slideViewPr>
    <p:cSldViewPr>
      <p:cViewPr>
        <p:scale>
          <a:sx n="30" d="100"/>
          <a:sy n="30" d="100"/>
        </p:scale>
        <p:origin x="-2034" y="1104"/>
      </p:cViewPr>
      <p:guideLst>
        <p:guide orient="horz" pos="1134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8FE9595-E303-4F5F-969E-9836BFF1899F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4" name="Espaço Reservado para Imagem de Slide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685800"/>
            <a:ext cx="27400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3586DBA-CCBF-4871-A3B6-DD3BC5981BA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2878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700463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1849438" algn="l" defTabSz="3700463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3700463" algn="l" defTabSz="3700463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5551488" algn="l" defTabSz="3700463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7402513" algn="l" defTabSz="3700463" rtl="0" eaLnBrk="0" fontAlgn="base" hangingPunct="0">
      <a:spcBef>
        <a:spcPct val="30000"/>
      </a:spcBef>
      <a:spcAft>
        <a:spcPct val="0"/>
      </a:spcAft>
      <a:defRPr sz="4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9258757" algn="l" defTabSz="370350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370350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370350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370350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842955-3697-467D-AA8C-09829036387C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1186214"/>
            <a:ext cx="24483060" cy="771865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0405249"/>
            <a:ext cx="20162520" cy="92023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9E3EA-7279-4FE8-B2A7-34C0C6367266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657C8-25B7-4E81-9070-12BF04EA66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905AC-785C-4E53-96FE-EEADBE3FC2BB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7491-9E03-432F-B6C4-B6FBCDDA5AA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927744" y="2692364"/>
            <a:ext cx="6805848" cy="5734808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10193" y="2692364"/>
            <a:ext cx="19937493" cy="5734808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EC4DC-47E8-4040-BBE1-6F459AEA235B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8803-798A-42EE-95DF-8970BE8C1C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229B-BA74-4967-A112-2BE3FB961B7E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0A23-D084-4217-986C-E9F83E7C7D8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7" y="23139287"/>
            <a:ext cx="24483060" cy="7151840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7" y="15262266"/>
            <a:ext cx="24483060" cy="7877023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183C7-F1EB-4F55-85F0-C35BDA050CFE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18639-D4CE-4AA1-BA64-4E3F93E7E5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10191" y="15687368"/>
            <a:ext cx="13371672" cy="44353080"/>
          </a:xfrm>
        </p:spPr>
        <p:txBody>
          <a:bodyPr/>
          <a:lstStyle>
            <a:lvl1pPr>
              <a:defRPr sz="11300"/>
            </a:lvl1pPr>
            <a:lvl2pPr>
              <a:defRPr sz="98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361920" y="15687368"/>
            <a:ext cx="13371672" cy="44353080"/>
          </a:xfrm>
        </p:spPr>
        <p:txBody>
          <a:bodyPr/>
          <a:lstStyle>
            <a:lvl1pPr>
              <a:defRPr sz="11300"/>
            </a:lvl1pPr>
            <a:lvl2pPr>
              <a:defRPr sz="98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A693F-D27B-4A8D-A484-C6D3A7DD7B68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94D16-5693-49B5-BF9C-63678415E92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1442041"/>
            <a:ext cx="25923240" cy="600154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2" y="8060409"/>
            <a:ext cx="12726591" cy="3359194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200" b="1"/>
            </a:lvl3pPr>
            <a:lvl4pPr marL="5555254" indent="0">
              <a:buNone/>
              <a:defRPr sz="6400" b="1"/>
            </a:lvl4pPr>
            <a:lvl5pPr marL="7407006" indent="0">
              <a:buNone/>
              <a:defRPr sz="6400" b="1"/>
            </a:lvl5pPr>
            <a:lvl6pPr marL="9258757" indent="0">
              <a:buNone/>
              <a:defRPr sz="6400" b="1"/>
            </a:lvl6pPr>
            <a:lvl7pPr marL="11110509" indent="0">
              <a:buNone/>
              <a:defRPr sz="6400" b="1"/>
            </a:lvl7pPr>
            <a:lvl8pPr marL="12962260" indent="0">
              <a:buNone/>
              <a:defRPr sz="6400" b="1"/>
            </a:lvl8pPr>
            <a:lvl9pPr marL="14814012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2" y="11419603"/>
            <a:ext cx="12726591" cy="20747007"/>
          </a:xfrm>
        </p:spPr>
        <p:txBody>
          <a:bodyPr/>
          <a:lstStyle>
            <a:lvl1pPr>
              <a:defRPr sz="9800"/>
            </a:lvl1pPr>
            <a:lvl2pPr>
              <a:defRPr sz="81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1" y="8060409"/>
            <a:ext cx="12731592" cy="3359194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200" b="1"/>
            </a:lvl3pPr>
            <a:lvl4pPr marL="5555254" indent="0">
              <a:buNone/>
              <a:defRPr sz="6400" b="1"/>
            </a:lvl4pPr>
            <a:lvl5pPr marL="7407006" indent="0">
              <a:buNone/>
              <a:defRPr sz="6400" b="1"/>
            </a:lvl5pPr>
            <a:lvl6pPr marL="9258757" indent="0">
              <a:buNone/>
              <a:defRPr sz="6400" b="1"/>
            </a:lvl6pPr>
            <a:lvl7pPr marL="11110509" indent="0">
              <a:buNone/>
              <a:defRPr sz="6400" b="1"/>
            </a:lvl7pPr>
            <a:lvl8pPr marL="12962260" indent="0">
              <a:buNone/>
              <a:defRPr sz="6400" b="1"/>
            </a:lvl8pPr>
            <a:lvl9pPr marL="14814012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1" y="11419603"/>
            <a:ext cx="12731592" cy="20747007"/>
          </a:xfrm>
        </p:spPr>
        <p:txBody>
          <a:bodyPr/>
          <a:lstStyle>
            <a:lvl1pPr>
              <a:defRPr sz="9800"/>
            </a:lvl1pPr>
            <a:lvl2pPr>
              <a:defRPr sz="81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0AFF7-B06E-4CCB-96D9-E4AA01117E1C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8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B5D33-B2BA-409E-9BE1-21FC8E94AE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438F-78F4-4240-BAE7-734E8ECDD2DD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4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6F55-02EB-4B2E-B02F-432842B6C68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05D2E-8424-407F-83F8-23D3167C2896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3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0B938-64F6-47C5-9A80-AD1DEFFFEF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433701"/>
            <a:ext cx="9476187" cy="610157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6" y="1433705"/>
            <a:ext cx="16102014" cy="30732909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8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7535275"/>
            <a:ext cx="9476187" cy="24631339"/>
          </a:xfrm>
        </p:spPr>
        <p:txBody>
          <a:bodyPr/>
          <a:lstStyle>
            <a:lvl1pPr marL="0" indent="0">
              <a:buNone/>
              <a:defRPr sz="58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800"/>
            </a:lvl4pPr>
            <a:lvl5pPr marL="7407006" indent="0">
              <a:buNone/>
              <a:defRPr sz="3800"/>
            </a:lvl5pPr>
            <a:lvl6pPr marL="9258757" indent="0">
              <a:buNone/>
              <a:defRPr sz="3800"/>
            </a:lvl6pPr>
            <a:lvl7pPr marL="11110509" indent="0">
              <a:buNone/>
              <a:defRPr sz="3800"/>
            </a:lvl7pPr>
            <a:lvl8pPr marL="12962260" indent="0">
              <a:buNone/>
              <a:defRPr sz="3800"/>
            </a:lvl8pPr>
            <a:lvl9pPr marL="14814012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5BA8-B352-434F-8A3F-A124D31BDC05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C224B-A297-4BD8-8742-D89ABCBC18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6" y="25206486"/>
            <a:ext cx="17282160" cy="297576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6" y="3217495"/>
            <a:ext cx="17282160" cy="21605558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8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6" y="28182254"/>
            <a:ext cx="17282160" cy="4226084"/>
          </a:xfrm>
        </p:spPr>
        <p:txBody>
          <a:bodyPr/>
          <a:lstStyle>
            <a:lvl1pPr marL="0" indent="0">
              <a:buNone/>
              <a:defRPr sz="58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800"/>
            </a:lvl4pPr>
            <a:lvl5pPr marL="7407006" indent="0">
              <a:buNone/>
              <a:defRPr sz="3800"/>
            </a:lvl5pPr>
            <a:lvl6pPr marL="9258757" indent="0">
              <a:buNone/>
              <a:defRPr sz="3800"/>
            </a:lvl6pPr>
            <a:lvl7pPr marL="11110509" indent="0">
              <a:buNone/>
              <a:defRPr sz="3800"/>
            </a:lvl7pPr>
            <a:lvl8pPr marL="12962260" indent="0">
              <a:buNone/>
              <a:defRPr sz="3800"/>
            </a:lvl8pPr>
            <a:lvl9pPr marL="14814012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E2FFA-7203-4908-A66F-83D30304FC53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8C945-BFF7-43BE-9FE8-E30061EDCB8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438275" y="1443038"/>
            <a:ext cx="259270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50" tIns="185175" rIns="370350" bIns="1851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438275" y="8404225"/>
            <a:ext cx="25927050" cy="2376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350" tIns="185175" rIns="370350" bIns="185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8275" y="33374013"/>
            <a:ext cx="6724650" cy="1916112"/>
          </a:xfrm>
          <a:prstGeom prst="rect">
            <a:avLst/>
          </a:prstGeom>
        </p:spPr>
        <p:txBody>
          <a:bodyPr vert="horz" wrap="square" lIns="370350" tIns="185175" rIns="370350" bIns="1851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743E1A-1848-413D-8A98-3C1B03E131C5}" type="datetimeFigureOut">
              <a:rPr lang="pt-BR" altLang="pt-BR"/>
              <a:pPr>
                <a:defRPr/>
              </a:pPr>
              <a:t>18/04/2019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9325" y="33374013"/>
            <a:ext cx="9124950" cy="1916112"/>
          </a:xfrm>
          <a:prstGeom prst="rect">
            <a:avLst/>
          </a:prstGeom>
        </p:spPr>
        <p:txBody>
          <a:bodyPr vert="horz" wrap="square" lIns="370350" tIns="185175" rIns="370350" bIns="18517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4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40675" y="33374013"/>
            <a:ext cx="6724650" cy="1916112"/>
          </a:xfrm>
          <a:prstGeom prst="rect">
            <a:avLst/>
          </a:prstGeom>
        </p:spPr>
        <p:txBody>
          <a:bodyPr vert="horz" wrap="square" lIns="370350" tIns="185175" rIns="370350" bIns="1851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2C9FF87-E727-4C02-8E8F-B3B53F5BD8A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3700463" rtl="0" eaLnBrk="0" fontAlgn="base" hangingPunct="0">
        <a:spcBef>
          <a:spcPct val="0"/>
        </a:spcBef>
        <a:spcAft>
          <a:spcPct val="0"/>
        </a:spcAft>
        <a:defRPr sz="17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3700463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3700463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3700463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3700463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1322680" algn="ctr" defTabSz="3701666" rtl="0" fontAlgn="base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</a:defRPr>
      </a:lvl6pPr>
      <a:lvl7pPr marL="2645359" algn="ctr" defTabSz="3701666" rtl="0" fontAlgn="base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</a:defRPr>
      </a:lvl7pPr>
      <a:lvl8pPr marL="3968039" algn="ctr" defTabSz="3701666" rtl="0" fontAlgn="base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</a:defRPr>
      </a:lvl8pPr>
      <a:lvl9pPr marL="5290718" algn="ctr" defTabSz="3701666" rtl="0" fontAlgn="base">
        <a:spcBef>
          <a:spcPct val="0"/>
        </a:spcBef>
        <a:spcAft>
          <a:spcPct val="0"/>
        </a:spcAft>
        <a:defRPr sz="17900">
          <a:solidFill>
            <a:schemeClr val="tx1"/>
          </a:solidFill>
          <a:latin typeface="Calibri" pitchFamily="34" charset="0"/>
        </a:defRPr>
      </a:lvl9pPr>
    </p:titleStyle>
    <p:bodyStyle>
      <a:lvl1pPr marL="1385888" indent="-1385888" algn="l" defTabSz="37004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006725" indent="-1157288" algn="l" defTabSz="37004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4629150" indent="-922338" algn="l" defTabSz="37004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6480175" indent="-922338" algn="l" defTabSz="37004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8329613" indent="-922338" algn="l" defTabSz="37004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0184633" indent="-925876" algn="l" defTabSz="370350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370350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370350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370350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3703503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 txBox="1">
            <a:spLocks/>
          </p:cNvSpPr>
          <p:nvPr/>
        </p:nvSpPr>
        <p:spPr bwMode="auto">
          <a:xfrm>
            <a:off x="3971925" y="4144963"/>
            <a:ext cx="20735925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70350" tIns="185175" rIns="370350" bIns="185175" anchor="ctr"/>
          <a:lstStyle/>
          <a:p>
            <a:pPr algn="ctr" eaLnBrk="1" hangingPunct="1"/>
            <a:endParaRPr lang="en-US" altLang="pt-BR" sz="8100" b="1">
              <a:latin typeface="Calibri" pitchFamily="34" charset="0"/>
            </a:endParaRPr>
          </a:p>
          <a:p>
            <a:pPr algn="ctr" eaLnBrk="1" hangingPunct="1"/>
            <a:r>
              <a:rPr lang="en-US" altLang="pt-BR" sz="8800" b="1">
                <a:latin typeface="Calibri" pitchFamily="34" charset="0"/>
              </a:rPr>
              <a:t>Development of an analytical method for the quantification of bioactive phenolic compounds in grapes and juices</a:t>
            </a:r>
            <a:r>
              <a:rPr lang="pt-BR" altLang="pt-BR" sz="4100">
                <a:latin typeface="Calibri" pitchFamily="34" charset="0"/>
              </a:rPr>
              <a:t/>
            </a:r>
            <a:br>
              <a:rPr lang="pt-BR" altLang="pt-BR" sz="4100">
                <a:latin typeface="Calibri" pitchFamily="34" charset="0"/>
              </a:rPr>
            </a:br>
            <a:r>
              <a:rPr lang="en-US" altLang="pt-BR" sz="4100" b="1">
                <a:latin typeface="Calibri" pitchFamily="34" charset="0"/>
              </a:rPr>
              <a:t> </a:t>
            </a:r>
            <a:r>
              <a:rPr lang="pt-BR" altLang="pt-BR" sz="4100">
                <a:latin typeface="Calibri" pitchFamily="34" charset="0"/>
              </a:rPr>
              <a:t/>
            </a:r>
            <a:br>
              <a:rPr lang="pt-BR" altLang="pt-BR" sz="4100">
                <a:latin typeface="Calibri" pitchFamily="34" charset="0"/>
              </a:rPr>
            </a:br>
            <a:r>
              <a:rPr lang="en-US" altLang="pt-BR" sz="4800">
                <a:latin typeface="Calibri" pitchFamily="34" charset="0"/>
              </a:rPr>
              <a:t>Canedo-Reis, N.A.P.</a:t>
            </a:r>
            <a:r>
              <a:rPr lang="en-US" altLang="pt-BR" sz="4800" baseline="30000">
                <a:latin typeface="Calibri" pitchFamily="34" charset="0"/>
              </a:rPr>
              <a:t>1,*</a:t>
            </a:r>
            <a:r>
              <a:rPr lang="en-US" altLang="pt-BR" sz="4800">
                <a:latin typeface="Calibri" pitchFamily="34" charset="0"/>
              </a:rPr>
              <a:t>; Silva, L.F.</a:t>
            </a:r>
            <a:r>
              <a:rPr lang="en-US" altLang="pt-BR" sz="4800" baseline="30000">
                <a:latin typeface="Calibri" pitchFamily="34" charset="0"/>
              </a:rPr>
              <a:t>2</a:t>
            </a:r>
            <a:r>
              <a:rPr lang="en-US" altLang="pt-BR" sz="4800">
                <a:latin typeface="Calibri" pitchFamily="34" charset="0"/>
              </a:rPr>
              <a:t>; Guerra, C.C.</a:t>
            </a:r>
            <a:r>
              <a:rPr lang="en-US" altLang="pt-BR" sz="4800" baseline="30000">
                <a:latin typeface="Calibri" pitchFamily="34" charset="0"/>
              </a:rPr>
              <a:t>2</a:t>
            </a:r>
            <a:r>
              <a:rPr lang="en-US" altLang="pt-BR" sz="4800">
                <a:latin typeface="Calibri" pitchFamily="34" charset="0"/>
              </a:rPr>
              <a:t>; Bergold, A.M.</a:t>
            </a:r>
            <a:r>
              <a:rPr lang="en-US" altLang="pt-BR" sz="4800" baseline="30000">
                <a:latin typeface="Calibri" pitchFamily="34" charset="0"/>
              </a:rPr>
              <a:t>1</a:t>
            </a:r>
            <a:r>
              <a:rPr lang="pt-BR" altLang="pt-BR" sz="4800">
                <a:latin typeface="Calibri" pitchFamily="34" charset="0"/>
              </a:rPr>
              <a:t/>
            </a:r>
            <a:br>
              <a:rPr lang="pt-BR" altLang="pt-BR" sz="4800">
                <a:latin typeface="Calibri" pitchFamily="34" charset="0"/>
              </a:rPr>
            </a:br>
            <a:r>
              <a:rPr lang="en-US" altLang="pt-BR" sz="4100" baseline="30000">
                <a:latin typeface="Calibri" pitchFamily="34" charset="0"/>
              </a:rPr>
              <a:t> </a:t>
            </a:r>
            <a:r>
              <a:rPr lang="pt-BR" altLang="pt-BR" sz="4100">
                <a:latin typeface="Calibri" pitchFamily="34" charset="0"/>
              </a:rPr>
              <a:t/>
            </a:r>
            <a:br>
              <a:rPr lang="pt-BR" altLang="pt-BR" sz="4100">
                <a:latin typeface="Calibri" pitchFamily="34" charset="0"/>
              </a:rPr>
            </a:br>
            <a:r>
              <a:rPr lang="pt-BR" altLang="pt-BR" sz="4100" baseline="30000">
                <a:latin typeface="Calibri" pitchFamily="34" charset="0"/>
              </a:rPr>
              <a:t>1Laboratório de Química Farmacêutica, Faculdade de Farmácia, UFRGS; 2 Laboratório de Cromatografia e Espectrometria de Massas (LACEM), Empresa Brasileira de Pesquisa Agropecuária (EMBRAPA) Uva e Vinho. </a:t>
            </a:r>
            <a:r>
              <a:rPr lang="pt-BR" altLang="pt-BR" sz="4100">
                <a:latin typeface="Calibri" pitchFamily="34" charset="0"/>
              </a:rPr>
              <a:t/>
            </a:r>
            <a:br>
              <a:rPr lang="pt-BR" altLang="pt-BR" sz="4100">
                <a:latin typeface="Calibri" pitchFamily="34" charset="0"/>
              </a:rPr>
            </a:br>
            <a:endParaRPr lang="pt-BR" altLang="pt-BR" sz="4100">
              <a:latin typeface="Calibri" pitchFamily="34" charset="0"/>
            </a:endParaRPr>
          </a:p>
        </p:txBody>
      </p:sp>
      <p:grpSp>
        <p:nvGrpSpPr>
          <p:cNvPr id="2051" name="Grupo 7"/>
          <p:cNvGrpSpPr>
            <a:grpSpLocks/>
          </p:cNvGrpSpPr>
          <p:nvPr/>
        </p:nvGrpSpPr>
        <p:grpSpPr bwMode="auto">
          <a:xfrm>
            <a:off x="10725150" y="1008063"/>
            <a:ext cx="4105275" cy="1754187"/>
            <a:chOff x="9937304" y="817656"/>
            <a:chExt cx="4104885" cy="1754326"/>
          </a:xfrm>
        </p:grpSpPr>
        <p:sp>
          <p:nvSpPr>
            <p:cNvPr id="3" name="Retângulo 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937304" y="866872"/>
              <a:ext cx="1152416" cy="151142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dirty="0"/>
                <a:t>IX</a:t>
              </a:r>
            </a:p>
          </p:txBody>
        </p:sp>
        <p:sp>
          <p:nvSpPr>
            <p:cNvPr id="5" name="CaixaDeTexto 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11234169" y="817656"/>
              <a:ext cx="2808020" cy="17543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pt-BR" sz="3600" dirty="0">
                  <a:latin typeface="DejaVu Sans Condensed" panose="020B0606030804020204" pitchFamily="34" charset="0"/>
                  <a:ea typeface="DejaVu Sans Condensed" panose="020B0606030804020204" pitchFamily="34" charset="0"/>
                  <a:cs typeface="DejaVu Sans Condensed" panose="020B0606030804020204" pitchFamily="34" charset="0"/>
                </a:rPr>
                <a:t>ENCONTRO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pt-BR" sz="4800" dirty="0">
                  <a:latin typeface="DejaVu Sans Condensed" panose="020B0606030804020204" pitchFamily="34" charset="0"/>
                  <a:ea typeface="DejaVu Sans Condensed" panose="020B0606030804020204" pitchFamily="34" charset="0"/>
                  <a:cs typeface="DejaVu Sans Condensed" panose="020B0606030804020204" pitchFamily="34" charset="0"/>
                </a:rPr>
                <a:t>PPGCF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pt-BR" sz="3600" spc="1000" dirty="0">
                  <a:latin typeface="DejaVu Sans Condensed" panose="020B0606030804020204" pitchFamily="34" charset="0"/>
                  <a:ea typeface="DejaVu Sans Condensed" panose="020B0606030804020204" pitchFamily="34" charset="0"/>
                  <a:cs typeface="DejaVu Sans Condensed" panose="020B0606030804020204" pitchFamily="34" charset="0"/>
                </a:rPr>
                <a:t>UFRGS</a:t>
              </a:r>
            </a:p>
          </p:txBody>
        </p:sp>
      </p:grpSp>
      <p:pic>
        <p:nvPicPr>
          <p:cNvPr id="2052" name="Picture 8" descr="C:\Users\Megaware\Desktop\ppgcf\Untitled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59050" y="1011238"/>
            <a:ext cx="2714625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>
            <a:extLst>
              <a:ext uri="{FF2B5EF4-FFF2-40B4-BE49-F238E27FC236}"/>
            </a:extLst>
          </p:cNvPr>
          <p:cNvSpPr txBox="1"/>
          <p:nvPr/>
        </p:nvSpPr>
        <p:spPr>
          <a:xfrm>
            <a:off x="1471613" y="10860831"/>
            <a:ext cx="12430125" cy="6461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/>
              <a:t>INTRODUCTION AND OBJECTIVE</a:t>
            </a:r>
            <a:endParaRPr lang="pt-BR" sz="3600" b="1" dirty="0"/>
          </a:p>
        </p:txBody>
      </p:sp>
      <p:sp>
        <p:nvSpPr>
          <p:cNvPr id="2054" name="CaixaDeTexto 9"/>
          <p:cNvSpPr txBox="1">
            <a:spLocks noChangeArrowheads="1"/>
          </p:cNvSpPr>
          <p:nvPr/>
        </p:nvSpPr>
        <p:spPr bwMode="auto">
          <a:xfrm>
            <a:off x="1468438" y="11709613"/>
            <a:ext cx="1250156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pt-BR" sz="3200" dirty="0" err="1"/>
              <a:t>Phenolic</a:t>
            </a:r>
            <a:r>
              <a:rPr lang="en-US" altLang="pt-BR" sz="3200" dirty="0"/>
              <a:t> compounds, largely present in grapes, have demonstrated a high antioxidant capacity, which is intimately linked to their </a:t>
            </a:r>
            <a:r>
              <a:rPr lang="en-US" altLang="pt-BR" sz="3200" dirty="0" err="1"/>
              <a:t>nutraceutical</a:t>
            </a:r>
            <a:r>
              <a:rPr lang="en-US" altLang="pt-BR" sz="3200" dirty="0"/>
              <a:t> value. </a:t>
            </a:r>
            <a:r>
              <a:rPr lang="en-US" altLang="pt-BR" sz="3200" dirty="0" smtClean="0"/>
              <a:t>Connected to that idea, integral </a:t>
            </a:r>
            <a:r>
              <a:rPr lang="en-US" altLang="pt-BR" sz="3200" dirty="0"/>
              <a:t>(full) grape juice is occupying higher levels of relevance when the issue is health. Between the years of 2010 and 2015, Rio Grande do </a:t>
            </a:r>
            <a:r>
              <a:rPr lang="en-US" altLang="pt-BR" sz="3200" dirty="0" err="1"/>
              <a:t>Sul’s</a:t>
            </a:r>
            <a:r>
              <a:rPr lang="en-US" altLang="pt-BR" sz="3200" dirty="0"/>
              <a:t> grape juice commercialization has improved significantly (UVIBRA, 2015</a:t>
            </a:r>
            <a:r>
              <a:rPr lang="en-US" altLang="pt-BR" sz="3200" dirty="0" smtClean="0"/>
              <a:t>). </a:t>
            </a:r>
            <a:r>
              <a:rPr lang="en-US" sz="3200" dirty="0" smtClean="0"/>
              <a:t>Literature research shows that there isn’t a unique method that quantifies the most important </a:t>
            </a:r>
            <a:r>
              <a:rPr lang="en-US" sz="3200" dirty="0" err="1" smtClean="0"/>
              <a:t>phenolic</a:t>
            </a:r>
            <a:r>
              <a:rPr lang="en-US" sz="3200" dirty="0" smtClean="0"/>
              <a:t> compounds in those matrices. Therefore, the aim of this project is to develop and validate a single quantification UPLC-MS method with that purpose.</a:t>
            </a:r>
            <a:endParaRPr lang="pt-BR" altLang="pt-BR" sz="3200" dirty="0"/>
          </a:p>
        </p:txBody>
      </p:sp>
      <p:sp>
        <p:nvSpPr>
          <p:cNvPr id="2057" name="CaixaDeTexto 15"/>
          <p:cNvSpPr txBox="1">
            <a:spLocks noChangeArrowheads="1"/>
          </p:cNvSpPr>
          <p:nvPr/>
        </p:nvSpPr>
        <p:spPr bwMode="auto">
          <a:xfrm>
            <a:off x="14901866" y="11702247"/>
            <a:ext cx="12573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dirty="0"/>
              <a:t>The obtained method is described as follows. Mobile Phase A consisting of formic acid and water (2:98, v/v) and mobile phase B consisting of methanol, formic acid and water (90:2:8, v/v/v). The flow rate is 0,450 </a:t>
            </a:r>
            <a:r>
              <a:rPr lang="en-US" sz="3200" dirty="0" err="1"/>
              <a:t>mL</a:t>
            </a:r>
            <a:r>
              <a:rPr lang="en-US" sz="3200" dirty="0"/>
              <a:t>/min. The linear gradient is: from 15 to 40% of  B in 1,35 min; from 40 to 65% of B in 1,30 min; from 65 to 90% of B in 0,90 min; 90% of B for 0,35 min; from 90 to 30% of B in 0,35 min; from 30 to 15% of B in 0,25 min; 15% of B for 3 min to equilibrate the column for next injection. The total time of analysis is 7,50 min. </a:t>
            </a:r>
            <a:r>
              <a:rPr lang="en-US" altLang="pt-BR" sz="3200" dirty="0"/>
              <a:t>The retention time obtained for the tested compounds is shown in Figure 1. </a:t>
            </a:r>
            <a:endParaRPr lang="pt-BR" altLang="pt-BR" sz="3200" dirty="0"/>
          </a:p>
        </p:txBody>
      </p:sp>
      <p:pic>
        <p:nvPicPr>
          <p:cNvPr id="2058" name="Imagem 29" descr="CAPE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79025" y="32738339"/>
            <a:ext cx="442277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Imagem 30" descr="CNPq.jpe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654213" y="32435107"/>
            <a:ext cx="6227762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Imagem 31" descr="Embrapa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150263" y="32752629"/>
            <a:ext cx="6429375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Imagem 32" descr="PPGCF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88050" y="32971701"/>
            <a:ext cx="3575050" cy="22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m 33" descr="UFRGS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76375" y="32549427"/>
            <a:ext cx="3571875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CaixaDeTexto 30">
            <a:extLst>
              <a:ext uri="{FF2B5EF4-FFF2-40B4-BE49-F238E27FC236}"/>
            </a:extLst>
          </p:cNvPr>
          <p:cNvSpPr txBox="1"/>
          <p:nvPr/>
        </p:nvSpPr>
        <p:spPr>
          <a:xfrm>
            <a:off x="14973304" y="10860831"/>
            <a:ext cx="12430125" cy="646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RESULTS AND DISCUSSION</a:t>
            </a:r>
            <a:endParaRPr lang="pt-BR" sz="3600" b="1" dirty="0"/>
          </a:p>
        </p:txBody>
      </p:sp>
      <p:sp>
        <p:nvSpPr>
          <p:cNvPr id="33" name="CaixaDeTexto 32">
            <a:extLst>
              <a:ext uri="{FF2B5EF4-FFF2-40B4-BE49-F238E27FC236}"/>
            </a:extLst>
          </p:cNvPr>
          <p:cNvSpPr txBox="1"/>
          <p:nvPr/>
        </p:nvSpPr>
        <p:spPr>
          <a:xfrm>
            <a:off x="1476375" y="31431805"/>
            <a:ext cx="25963563" cy="6461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ACKNOWLEDGEMENTS</a:t>
            </a:r>
            <a:endParaRPr lang="pt-BR" sz="3600" b="1" dirty="0"/>
          </a:p>
        </p:txBody>
      </p:sp>
      <p:sp>
        <p:nvSpPr>
          <p:cNvPr id="2067" name="CaixaDeTexto 11"/>
          <p:cNvSpPr txBox="1">
            <a:spLocks noChangeArrowheads="1"/>
          </p:cNvSpPr>
          <p:nvPr/>
        </p:nvSpPr>
        <p:spPr bwMode="auto">
          <a:xfrm>
            <a:off x="2328778" y="24539372"/>
            <a:ext cx="241460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pt-BR" sz="2000" b="1" dirty="0"/>
              <a:t>Figure 1: </a:t>
            </a:r>
            <a:r>
              <a:rPr lang="en-US" altLang="pt-BR" sz="2000" dirty="0"/>
              <a:t>Overlaid chromatograms showing t</a:t>
            </a:r>
            <a:r>
              <a:rPr lang="en-US" altLang="pt-BR" sz="2000" dirty="0">
                <a:cs typeface="Times New Roman" pitchFamily="18" charset="0"/>
              </a:rPr>
              <a:t>he retention time obtained for each of the compounds. </a:t>
            </a:r>
          </a:p>
          <a:p>
            <a:pPr algn="just"/>
            <a:r>
              <a:rPr lang="en-US" altLang="pt-BR" sz="2000" dirty="0">
                <a:cs typeface="Times New Roman" pitchFamily="18" charset="0"/>
              </a:rPr>
              <a:t>1)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Procyanidin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B1 – </a:t>
            </a:r>
            <a:r>
              <a:rPr lang="en-US" altLang="pt-BR" sz="2000" dirty="0">
                <a:cs typeface="Times New Roman" pitchFamily="18" charset="0"/>
              </a:rPr>
              <a:t>0,70 min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; 2)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Epigallocatechin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1,01 min; 3) Delphinidin-3,5-diglucoside – 1,02 min; 4)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Catechin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1,10 min; 5)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Procyanidin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B2 – </a:t>
            </a:r>
            <a:r>
              <a:rPr lang="en-US" altLang="pt-BR" sz="2000" dirty="0">
                <a:cs typeface="Times New Roman" pitchFamily="18" charset="0"/>
              </a:rPr>
              <a:t>1,27 min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; 6) Cyanidin-3,5-diglucoside – 1,33 min; 7)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Epigallocatechin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Gallate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1,51 min; 8) Peonidin-3,5-diglucoside – </a:t>
            </a:r>
            <a:r>
              <a:rPr lang="en-US" altLang="pt-BR" sz="2000" dirty="0">
                <a:cs typeface="Times New Roman" pitchFamily="18" charset="0"/>
              </a:rPr>
              <a:t>1,63 min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; 9)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Epicatechin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1,69 min; 10) Malvidin-3,5-diglucoside – 1,71 min; 11)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Epicatechin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Gallate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2,08 min; 12)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Taxifolin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2,17 min; 13) Malvidin-3-O-glucoside – 2,21 min; 14)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Rutin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2,62 min; 15)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Resveratrol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2,73 min; 16)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Miricetin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2,86 min; 17)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Quercetin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- 3,33 min; 18) </a:t>
            </a:r>
            <a:r>
              <a:rPr lang="en-US" altLang="pt-BR" sz="2000" dirty="0" err="1">
                <a:solidFill>
                  <a:srgbClr val="000000"/>
                </a:solidFill>
                <a:cs typeface="Times New Roman" pitchFamily="18" charset="0"/>
              </a:rPr>
              <a:t>Kaempferol</a:t>
            </a:r>
            <a:r>
              <a:rPr lang="en-US" altLang="pt-BR" sz="2000" dirty="0">
                <a:solidFill>
                  <a:srgbClr val="000000"/>
                </a:solidFill>
                <a:cs typeface="Times New Roman" pitchFamily="18" charset="0"/>
              </a:rPr>
              <a:t> – 3,70 min. </a:t>
            </a:r>
            <a:endParaRPr lang="pt-BR" alt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CaixaDeTexto 76">
            <a:extLst>
              <a:ext uri="{FF2B5EF4-FFF2-40B4-BE49-F238E27FC236}"/>
            </a:extLst>
          </p:cNvPr>
          <p:cNvSpPr txBox="1"/>
          <p:nvPr/>
        </p:nvSpPr>
        <p:spPr>
          <a:xfrm>
            <a:off x="1471522" y="26362877"/>
            <a:ext cx="12430125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CONCLUSIONS</a:t>
            </a:r>
            <a:endParaRPr lang="pt-BR" sz="3600" b="1" dirty="0"/>
          </a:p>
        </p:txBody>
      </p:sp>
      <p:sp>
        <p:nvSpPr>
          <p:cNvPr id="2069" name="CaixaDeTexto 15"/>
          <p:cNvSpPr txBox="1">
            <a:spLocks noChangeArrowheads="1"/>
          </p:cNvSpPr>
          <p:nvPr/>
        </p:nvSpPr>
        <p:spPr bwMode="auto">
          <a:xfrm>
            <a:off x="1471610" y="27188411"/>
            <a:ext cx="12573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dirty="0"/>
              <a:t>Compounds with the same mass (or too similar masses) were completely separated: </a:t>
            </a:r>
            <a:r>
              <a:rPr lang="en-US" sz="3200" dirty="0" err="1"/>
              <a:t>Epicatechin</a:t>
            </a:r>
            <a:r>
              <a:rPr lang="en-US" sz="3200" dirty="0"/>
              <a:t> (289,08 </a:t>
            </a:r>
            <a:r>
              <a:rPr lang="en-US" sz="3200" dirty="0" err="1"/>
              <a:t>Da</a:t>
            </a:r>
            <a:r>
              <a:rPr lang="en-US" sz="3200" dirty="0"/>
              <a:t>) and </a:t>
            </a:r>
            <a:r>
              <a:rPr lang="en-US" sz="3200" dirty="0" err="1"/>
              <a:t>Catechin</a:t>
            </a:r>
            <a:r>
              <a:rPr lang="en-US" sz="3200" dirty="0"/>
              <a:t> (289,08 </a:t>
            </a:r>
            <a:r>
              <a:rPr lang="en-US" sz="3200" dirty="0" err="1"/>
              <a:t>Da</a:t>
            </a:r>
            <a:r>
              <a:rPr lang="en-US" sz="3200" dirty="0"/>
              <a:t>); </a:t>
            </a:r>
            <a:r>
              <a:rPr lang="en-US" sz="3200" dirty="0" err="1"/>
              <a:t>Procyanidin</a:t>
            </a:r>
            <a:r>
              <a:rPr lang="en-US" sz="3200" dirty="0"/>
              <a:t> B1 (577,14 </a:t>
            </a:r>
            <a:r>
              <a:rPr lang="en-US" sz="3200" dirty="0" err="1"/>
              <a:t>Da</a:t>
            </a:r>
            <a:r>
              <a:rPr lang="en-US" sz="3200" dirty="0"/>
              <a:t>) and </a:t>
            </a:r>
            <a:r>
              <a:rPr lang="en-US" sz="3200" dirty="0" err="1"/>
              <a:t>Procyanidin</a:t>
            </a:r>
            <a:r>
              <a:rPr lang="en-US" sz="3200" dirty="0"/>
              <a:t> B2 (577,14 </a:t>
            </a:r>
            <a:r>
              <a:rPr lang="en-US" sz="3200" dirty="0" err="1"/>
              <a:t>Da</a:t>
            </a:r>
            <a:r>
              <a:rPr lang="en-US" sz="3200" dirty="0"/>
              <a:t>); </a:t>
            </a:r>
            <a:r>
              <a:rPr lang="en-US" sz="3200" dirty="0" err="1"/>
              <a:t>Rutin</a:t>
            </a:r>
            <a:r>
              <a:rPr lang="en-US" sz="3200" dirty="0"/>
              <a:t> (609,15 </a:t>
            </a:r>
            <a:r>
              <a:rPr lang="en-US" sz="3200" dirty="0" err="1"/>
              <a:t>Da</a:t>
            </a:r>
            <a:r>
              <a:rPr lang="en-US" sz="3200" dirty="0"/>
              <a:t>) and Cyanidin-3,5-diglucoside (611,16 </a:t>
            </a:r>
            <a:r>
              <a:rPr lang="en-US" sz="3200" dirty="0" err="1"/>
              <a:t>Da</a:t>
            </a:r>
            <a:r>
              <a:rPr lang="en-US" sz="3200" dirty="0"/>
              <a:t>). The validation of the UPLC-MS method is been executed at the present moment. The validated method will be applied in the quantification of </a:t>
            </a:r>
            <a:r>
              <a:rPr lang="en-US" sz="3200" dirty="0" err="1"/>
              <a:t>phenolic</a:t>
            </a:r>
            <a:r>
              <a:rPr lang="en-US" sz="3200" dirty="0"/>
              <a:t> compounds in grapes and in its corresponding juices.</a:t>
            </a:r>
            <a:endParaRPr lang="pt-BR" altLang="pt-BR" sz="3200" dirty="0"/>
          </a:p>
        </p:txBody>
      </p:sp>
      <p:sp>
        <p:nvSpPr>
          <p:cNvPr id="79" name="CaixaDeTexto 78">
            <a:extLst>
              <a:ext uri="{FF2B5EF4-FFF2-40B4-BE49-F238E27FC236}"/>
            </a:extLst>
          </p:cNvPr>
          <p:cNvSpPr txBox="1"/>
          <p:nvPr/>
        </p:nvSpPr>
        <p:spPr>
          <a:xfrm>
            <a:off x="14973300" y="26362877"/>
            <a:ext cx="12430125" cy="6461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/>
              <a:t>REFERENCES</a:t>
            </a:r>
            <a:endParaRPr lang="pt-BR" sz="3600" b="1" dirty="0"/>
          </a:p>
        </p:txBody>
      </p:sp>
      <p:sp>
        <p:nvSpPr>
          <p:cNvPr id="2071" name="CaixaDeTexto 15"/>
          <p:cNvSpPr txBox="1">
            <a:spLocks noChangeArrowheads="1"/>
          </p:cNvSpPr>
          <p:nvPr/>
        </p:nvSpPr>
        <p:spPr bwMode="auto">
          <a:xfrm>
            <a:off x="14898688" y="27220133"/>
            <a:ext cx="1257300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pt-BR" sz="3200" dirty="0"/>
              <a:t>UVIBRA. </a:t>
            </a:r>
            <a:r>
              <a:rPr lang="en-US" altLang="pt-BR" sz="3200" dirty="0" err="1"/>
              <a:t>União</a:t>
            </a:r>
            <a:r>
              <a:rPr lang="en-US" altLang="pt-BR" sz="3200" dirty="0"/>
              <a:t> </a:t>
            </a:r>
            <a:r>
              <a:rPr lang="en-US" altLang="pt-BR" sz="3200" dirty="0" err="1"/>
              <a:t>Brasileira</a:t>
            </a:r>
            <a:r>
              <a:rPr lang="en-US" altLang="pt-BR" sz="3200" dirty="0"/>
              <a:t> de </a:t>
            </a:r>
            <a:r>
              <a:rPr lang="en-US" altLang="pt-BR" sz="3200" dirty="0" err="1"/>
              <a:t>Vitivinicultura</a:t>
            </a:r>
            <a:r>
              <a:rPr lang="en-US" altLang="pt-BR" sz="3200" dirty="0"/>
              <a:t>. </a:t>
            </a:r>
            <a:r>
              <a:rPr lang="en-US" altLang="pt-BR" sz="3200" dirty="0" err="1"/>
              <a:t>Comercialização</a:t>
            </a:r>
            <a:r>
              <a:rPr lang="en-US" altLang="pt-BR" sz="3200" dirty="0"/>
              <a:t> de </a:t>
            </a:r>
            <a:r>
              <a:rPr lang="en-US" altLang="pt-BR" sz="3200" dirty="0" err="1"/>
              <a:t>vinhos</a:t>
            </a:r>
            <a:r>
              <a:rPr lang="en-US" altLang="pt-BR" sz="3200" dirty="0"/>
              <a:t> e </a:t>
            </a:r>
            <a:r>
              <a:rPr lang="en-US" altLang="pt-BR" sz="3200" dirty="0" err="1"/>
              <a:t>derivados</a:t>
            </a:r>
            <a:r>
              <a:rPr lang="en-US" altLang="pt-BR" sz="3200" dirty="0"/>
              <a:t> </a:t>
            </a:r>
            <a:r>
              <a:rPr lang="en-US" altLang="pt-BR" sz="3200" dirty="0" err="1"/>
              <a:t>elaborados</a:t>
            </a:r>
            <a:r>
              <a:rPr lang="en-US" altLang="pt-BR" sz="3200" dirty="0"/>
              <a:t> no RS de 2010 a 2015 – </a:t>
            </a:r>
            <a:r>
              <a:rPr lang="en-US" altLang="pt-BR" sz="3200" dirty="0" err="1"/>
              <a:t>mercado</a:t>
            </a:r>
            <a:r>
              <a:rPr lang="en-US" altLang="pt-BR" sz="3200" dirty="0"/>
              <a:t> </a:t>
            </a:r>
            <a:r>
              <a:rPr lang="en-US" altLang="pt-BR" sz="3200" dirty="0" err="1"/>
              <a:t>interno</a:t>
            </a:r>
            <a:r>
              <a:rPr lang="en-US" altLang="pt-BR" sz="3200" dirty="0"/>
              <a:t> e </a:t>
            </a:r>
            <a:r>
              <a:rPr lang="en-US" altLang="pt-BR" sz="3200" dirty="0" err="1"/>
              <a:t>externo</a:t>
            </a:r>
            <a:r>
              <a:rPr lang="en-US" altLang="pt-BR" sz="3200" dirty="0"/>
              <a:t>. Bento </a:t>
            </a:r>
            <a:r>
              <a:rPr lang="en-US" altLang="pt-BR" sz="3200" dirty="0" err="1"/>
              <a:t>Gonçalves</a:t>
            </a:r>
            <a:r>
              <a:rPr lang="en-US" altLang="pt-BR" sz="3200" dirty="0"/>
              <a:t>, 2015. </a:t>
            </a:r>
            <a:r>
              <a:rPr lang="en-US" altLang="pt-BR" sz="3200" dirty="0" err="1"/>
              <a:t>Disponível</a:t>
            </a:r>
            <a:r>
              <a:rPr lang="en-US" altLang="pt-BR" sz="3200" dirty="0"/>
              <a:t> </a:t>
            </a:r>
            <a:r>
              <a:rPr lang="en-US" altLang="pt-BR" sz="3200" dirty="0" err="1"/>
              <a:t>em</a:t>
            </a:r>
            <a:r>
              <a:rPr lang="en-US" altLang="pt-BR" sz="3200" dirty="0"/>
              <a:t> &lt;http://www.uvibra.com.br/pdf/comercializacao2010a2015_jul.pdf&gt;. </a:t>
            </a:r>
            <a:r>
              <a:rPr lang="en-US" altLang="pt-BR" sz="3200" dirty="0" err="1"/>
              <a:t>Acesso</a:t>
            </a:r>
            <a:r>
              <a:rPr lang="en-US" altLang="pt-BR" sz="3200" dirty="0"/>
              <a:t> </a:t>
            </a:r>
            <a:r>
              <a:rPr lang="en-US" altLang="pt-BR" sz="3200" dirty="0" err="1"/>
              <a:t>em</a:t>
            </a:r>
            <a:r>
              <a:rPr lang="en-US" altLang="pt-BR" sz="3200" dirty="0"/>
              <a:t> 16/10/2017. </a:t>
            </a:r>
            <a:endParaRPr lang="pt-BR" altLang="pt-BR" sz="6600" dirty="0"/>
          </a:p>
        </p:txBody>
      </p:sp>
      <p:pic>
        <p:nvPicPr>
          <p:cNvPr id="27" name="Imagem 26" descr="Overlay dos 18 padroes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29108" y="16998049"/>
            <a:ext cx="19191622" cy="7436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233ff748e28883fd8ea7085e336cc92545d5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564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TITLE WITH CAPITAL LETTERS   Surname, N.1,*; Surname, N.2; Surname, N.3; Surname, N4; Surname, N.5   1Laboratório de XXX, Faculdade de Farmácia, UFRGS; 2 Laboratório de XXXX, Faculdade de Farmácia, UFRGS; 3Departamento de XXXX, UFRGS.</dc:title>
  <dc:creator>Diogo</dc:creator>
  <cp:lastModifiedBy>Rochelle Alvorcem</cp:lastModifiedBy>
  <cp:revision>75</cp:revision>
  <dcterms:created xsi:type="dcterms:W3CDTF">2014-07-25T14:05:07Z</dcterms:created>
  <dcterms:modified xsi:type="dcterms:W3CDTF">2019-04-18T11:57:47Z</dcterms:modified>
</cp:coreProperties>
</file>